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71" r:id="rId7"/>
    <p:sldId id="266" r:id="rId8"/>
    <p:sldId id="267" r:id="rId9"/>
    <p:sldId id="268" r:id="rId10"/>
    <p:sldId id="269" r:id="rId11"/>
    <p:sldId id="263" r:id="rId12"/>
    <p:sldId id="264" r:id="rId13"/>
    <p:sldId id="265" r:id="rId14"/>
    <p:sldId id="262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C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9" d="100"/>
          <a:sy n="89" d="100"/>
        </p:scale>
        <p:origin x="4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6292989"/>
            <a:ext cx="9144000" cy="569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" y="0"/>
            <a:ext cx="9143998" cy="1825625"/>
            <a:chOff x="1" y="0"/>
            <a:chExt cx="9143998" cy="1825625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0"/>
              <a:ext cx="7458074" cy="182562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806352" y="1211"/>
              <a:ext cx="2337647" cy="1824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1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9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9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8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7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2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4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7202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8226"/>
            <a:ext cx="9144000" cy="5697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6638-F969-4932-92F5-B7077455818B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F1D52-D526-4BBC-9D2D-6E2F32B8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9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slide" Target="slide16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foto/c/1/apps/4/925/4925678_matreshka21.jpg" TargetMode="External"/><Relationship Id="rId13" Type="http://schemas.openxmlformats.org/officeDocument/2006/relationships/slide" Target="slide1.xml"/><Relationship Id="rId3" Type="http://schemas.openxmlformats.org/officeDocument/2006/relationships/hyperlink" Target="http://img-fotki.yandex.ru/get/6747/16969765.234/0_904d1_5eb13578_orig.png" TargetMode="External"/><Relationship Id="rId7" Type="http://schemas.openxmlformats.org/officeDocument/2006/relationships/hyperlink" Target="http://enclav.ru/wp-content/uploads/2016/02/Matreshka-sinyaya.jpg" TargetMode="External"/><Relationship Id="rId12" Type="http://schemas.openxmlformats.org/officeDocument/2006/relationships/hyperlink" Target="http://forchel.ru/5756-alfavit-v-stile-gzhel.html" TargetMode="External"/><Relationship Id="rId2" Type="http://schemas.openxmlformats.org/officeDocument/2006/relationships/hyperlink" Target="http://img-fotki.yandex.ru/get/6745/16969765.234/0_904d3_9ed1091_orig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-media-cache-ak0.pinimg.com/564x/0b/08/d3/0b08d3b10b9b869407f5434820d0ad15.jpg" TargetMode="External"/><Relationship Id="rId11" Type="http://schemas.openxmlformats.org/officeDocument/2006/relationships/hyperlink" Target="http://img-fotki.yandex.ru/get/6503/47407354.6ac/0_e3068_35a37f1d_orig.png" TargetMode="External"/><Relationship Id="rId5" Type="http://schemas.openxmlformats.org/officeDocument/2006/relationships/hyperlink" Target="http://img1.liveinternet.ru/images/foto/c/1/apps/4/925/4925679_matreshka22.jpg" TargetMode="External"/><Relationship Id="rId10" Type="http://schemas.openxmlformats.org/officeDocument/2006/relationships/hyperlink" Target="http://textile43.ru/assets/images/news/m2.png" TargetMode="External"/><Relationship Id="rId4" Type="http://schemas.openxmlformats.org/officeDocument/2006/relationships/hyperlink" Target="http://content.foto.mail.ru/mail/olegrob1/_blogs/i-1044.jpg" TargetMode="External"/><Relationship Id="rId9" Type="http://schemas.openxmlformats.org/officeDocument/2006/relationships/hyperlink" Target="http://img0.liveinternet.ru/images/foto/c/1/apps/4/925/4925680_matreshka23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04899" y="1219200"/>
            <a:ext cx="6724651" cy="2838450"/>
            <a:chOff x="879439" y="412117"/>
            <a:chExt cx="10224000" cy="428338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78908" y="412117"/>
              <a:ext cx="6373549" cy="1701800"/>
              <a:chOff x="-402517" y="0"/>
              <a:chExt cx="13353581" cy="368095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04272" y="80950"/>
                <a:ext cx="2546792" cy="3600000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53388" y="80950"/>
                <a:ext cx="2546792" cy="3600000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402517" y="0"/>
                <a:ext cx="2546792" cy="3600000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09206" y="42850"/>
                <a:ext cx="2546792" cy="3600000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66485" y="80950"/>
                <a:ext cx="2546792" cy="3600000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30464" y="0"/>
                <a:ext cx="2546792" cy="3600000"/>
              </a:xfrm>
              <a:prstGeom prst="rect">
                <a:avLst/>
              </a:prstGeom>
            </p:spPr>
          </p:pic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0449" y="1833517"/>
              <a:ext cx="1120588" cy="158400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879439" y="3111501"/>
              <a:ext cx="10224000" cy="1584000"/>
              <a:chOff x="1843454" y="876300"/>
              <a:chExt cx="13896400" cy="2265591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1779" y="919254"/>
                <a:ext cx="1528075" cy="2160000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92654" y="935808"/>
                <a:ext cx="1528075" cy="2160000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3454" y="901700"/>
                <a:ext cx="1528075" cy="2160000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1020" y="919616"/>
                <a:ext cx="1528075" cy="2160000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8840" y="981891"/>
                <a:ext cx="1528075" cy="2160000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49926" y="919616"/>
                <a:ext cx="1528075" cy="2160000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19129" y="901700"/>
                <a:ext cx="1528075" cy="2160000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01526" y="876300"/>
                <a:ext cx="1528075" cy="2160000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9954" y="935808"/>
                <a:ext cx="1528075" cy="2160000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96404" y="918754"/>
                <a:ext cx="1528075" cy="2160000"/>
              </a:xfrm>
              <a:prstGeom prst="rect">
                <a:avLst/>
              </a:prstGeom>
            </p:spPr>
          </p:pic>
        </p:grp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67" y="3142035"/>
            <a:ext cx="947344" cy="1772725"/>
          </a:xfrm>
          <a:prstGeom prst="rect">
            <a:avLst/>
          </a:prstGeom>
        </p:spPr>
      </p:pic>
      <p:pic>
        <p:nvPicPr>
          <p:cNvPr id="25" name="Рисунок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657" y="4656429"/>
            <a:ext cx="975579" cy="162877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23228" y="355423"/>
            <a:ext cx="6687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</a:rPr>
              <a:t>Государственное учреждение образования </a:t>
            </a:r>
            <a:endParaRPr lang="en-US" b="1" dirty="0">
              <a:ln/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b="1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</a:rPr>
              <a:t>«Средняя школа № 26 </a:t>
            </a:r>
            <a:r>
              <a:rPr lang="ru-RU" b="1" dirty="0" err="1">
                <a:ln/>
                <a:solidFill>
                  <a:schemeClr val="accent1">
                    <a:lumMod val="75000"/>
                  </a:schemeClr>
                </a:solidFill>
                <a:latin typeface="+mj-lt"/>
              </a:rPr>
              <a:t>г.Гродно</a:t>
            </a:r>
            <a:r>
              <a:rPr lang="ru-RU" b="1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</a:rPr>
              <a:t>»</a:t>
            </a:r>
          </a:p>
        </p:txBody>
      </p:sp>
      <p:sp>
        <p:nvSpPr>
          <p:cNvPr id="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3447" y="4016230"/>
            <a:ext cx="5527553" cy="109959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ДИДАКТИЧЕСКАЯ ИГРА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Обучение грамоте, 1 класс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188936" y="5054124"/>
            <a:ext cx="6858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</a:rPr>
              <a:t>Автор: Кулакова Наталья Ивановна,</a:t>
            </a:r>
          </a:p>
          <a:p>
            <a:pPr algn="l"/>
            <a:r>
              <a:rPr lang="ru-RU" sz="2200" b="1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</a:rPr>
              <a:t>учитель начальных классов</a:t>
            </a:r>
          </a:p>
          <a:p>
            <a:pPr algn="l"/>
            <a:r>
              <a:rPr lang="ru-RU" sz="2200" b="1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</a:rPr>
              <a:t>2016 год</a:t>
            </a:r>
            <a:endParaRPr lang="be-BY" sz="2200" b="1" dirty="0">
              <a:ln/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" name="Рисунок 2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03" y="1439838"/>
            <a:ext cx="1203960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3680662"/>
            <a:ext cx="2630187" cy="1949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1280989"/>
            <a:ext cx="2630187" cy="2437157"/>
          </a:xfrm>
          <a:prstGeom prst="rect">
            <a:avLst/>
          </a:prstGeom>
        </p:spPr>
      </p:pic>
      <p:sp>
        <p:nvSpPr>
          <p:cNvPr id="10" name="Прямоугольник: скругленные противолежащие углы 9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ИС</a:t>
            </a:r>
            <a:endParaRPr lang="ru-RU" sz="54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871" y="3694996"/>
            <a:ext cx="2938738" cy="2101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33" y="752191"/>
            <a:ext cx="2938738" cy="2943627"/>
          </a:xfrm>
          <a:prstGeom prst="rect">
            <a:avLst/>
          </a:prstGeom>
        </p:spPr>
      </p:pic>
      <p:sp>
        <p:nvSpPr>
          <p:cNvPr id="11" name="Прямоугольник: скругленные противолежащие углы 10"/>
          <p:cNvSpPr/>
          <p:nvPr/>
        </p:nvSpPr>
        <p:spPr>
          <a:xfrm>
            <a:off x="162152" y="5888682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РИС</a:t>
            </a:r>
            <a:endParaRPr lang="ru-RU" sz="5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45" y="633310"/>
            <a:ext cx="3135076" cy="282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53" y="3463164"/>
            <a:ext cx="3135076" cy="2333802"/>
          </a:xfrm>
          <a:prstGeom prst="rect">
            <a:avLst/>
          </a:prstGeom>
        </p:spPr>
      </p:pic>
      <p:sp>
        <p:nvSpPr>
          <p:cNvPr id="12" name="Прямоугольник: скругленные противолежащие углы 11"/>
          <p:cNvSpPr/>
          <p:nvPr/>
        </p:nvSpPr>
        <p:spPr>
          <a:xfrm>
            <a:off x="159294" y="5880857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РИСК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430400"/>
            <a:ext cx="3214386" cy="295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3382201"/>
            <a:ext cx="3214386" cy="2414765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/>
          <p:cNvSpPr/>
          <p:nvPr/>
        </p:nvSpPr>
        <p:spPr>
          <a:xfrm>
            <a:off x="159294" y="5881958"/>
            <a:ext cx="36097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РИСКУЮ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7" name="Полилиния: фигура 16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ИС</a:t>
            </a:r>
          </a:p>
        </p:txBody>
      </p:sp>
      <p:sp>
        <p:nvSpPr>
          <p:cNvPr id="18" name="Полилиния: фигура 17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: фигура 18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chemeClr val="bg1"/>
                </a:solidFill>
              </a:rPr>
              <a:t>РИС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chemeClr val="bg1"/>
                </a:solidFill>
              </a:rPr>
              <a:t>РИ</a:t>
            </a:r>
            <a:r>
              <a:rPr lang="ru-RU" sz="4800" b="1" kern="1200" dirty="0">
                <a:solidFill>
                  <a:srgbClr val="FFC000"/>
                </a:solidFill>
              </a:rPr>
              <a:t>СК</a:t>
            </a:r>
            <a:endParaRPr lang="ru-RU" sz="4800" b="1" kern="1200" dirty="0">
              <a:solidFill>
                <a:schemeClr val="bg1"/>
              </a:solidFill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chemeClr val="bg1"/>
                </a:solidFill>
              </a:rPr>
              <a:t>РИ</a:t>
            </a:r>
            <a:r>
              <a:rPr lang="ru-RU" sz="4800" b="1" kern="1200" dirty="0">
                <a:solidFill>
                  <a:srgbClr val="FFC000"/>
                </a:solidFill>
              </a:rPr>
              <a:t>СК</a:t>
            </a:r>
            <a:r>
              <a:rPr lang="ru-RU" sz="4800" b="1" kern="1200" dirty="0">
                <a:solidFill>
                  <a:schemeClr val="bg1"/>
                </a:solidFill>
              </a:rPr>
              <a:t>УЮ</a:t>
            </a:r>
          </a:p>
        </p:txBody>
      </p:sp>
    </p:spTree>
    <p:extLst>
      <p:ext uri="{BB962C8B-B14F-4D97-AF65-F5344CB8AC3E}">
        <p14:creationId xmlns:p14="http://schemas.microsoft.com/office/powerpoint/2010/main" val="29111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14" y="1358895"/>
            <a:ext cx="2677178" cy="24168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97" y="3765740"/>
            <a:ext cx="2677179" cy="17925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9" name="Полилиния: фигура 18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РА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ГР</a:t>
            </a:r>
            <a:r>
              <a:rPr lang="ru-RU" sz="4800" b="1" kern="1200" dirty="0">
                <a:solidFill>
                  <a:schemeClr val="bg1"/>
                </a:solidFill>
              </a:rPr>
              <a:t>А</a:t>
            </a:r>
            <a:endParaRPr lang="ru-RU" sz="4800" b="1" kern="1200" dirty="0"/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kern="1200" dirty="0"/>
              <a:t>И</a:t>
            </a:r>
            <a:r>
              <a:rPr lang="ru-RU" sz="4800" b="1" kern="1200" dirty="0">
                <a:solidFill>
                  <a:srgbClr val="FFC000"/>
                </a:solidFill>
              </a:rPr>
              <a:t>ГР</a:t>
            </a:r>
            <a:r>
              <a:rPr lang="ru-RU" sz="4800" b="1" kern="1200" dirty="0"/>
              <a:t>А</a:t>
            </a:r>
          </a:p>
        </p:txBody>
      </p:sp>
      <p:sp>
        <p:nvSpPr>
          <p:cNvPr id="24" name="Полилиния: фигура 23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: фигура 24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dirty="0"/>
              <a:t>И</a:t>
            </a:r>
            <a:r>
              <a:rPr lang="ru-RU" sz="4800" b="1" dirty="0">
                <a:solidFill>
                  <a:srgbClr val="FFC000"/>
                </a:solidFill>
              </a:rPr>
              <a:t>ГР</a:t>
            </a:r>
            <a:r>
              <a:rPr lang="ru-RU" sz="4800" b="1" dirty="0"/>
              <a:t>АЕМ</a:t>
            </a:r>
            <a:endParaRPr lang="ru-RU" sz="4800" b="1" kern="1200" dirty="0"/>
          </a:p>
        </p:txBody>
      </p:sp>
      <p:sp>
        <p:nvSpPr>
          <p:cNvPr id="26" name="Прямоугольник: скругленные противолежащие углы 25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РА</a:t>
            </a:r>
          </a:p>
        </p:txBody>
      </p:sp>
      <p:sp>
        <p:nvSpPr>
          <p:cNvPr id="27" name="Прямоугольник: скругленные противолежащие углы 26"/>
          <p:cNvSpPr/>
          <p:nvPr/>
        </p:nvSpPr>
        <p:spPr>
          <a:xfrm>
            <a:off x="155428" y="5887794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ГРА</a:t>
            </a:r>
          </a:p>
        </p:txBody>
      </p:sp>
      <p:sp>
        <p:nvSpPr>
          <p:cNvPr id="28" name="Прямоугольник: скругленные противолежащие углы 27"/>
          <p:cNvSpPr/>
          <p:nvPr/>
        </p:nvSpPr>
        <p:spPr>
          <a:xfrm>
            <a:off x="156254" y="5885684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ИГРА</a:t>
            </a:r>
          </a:p>
        </p:txBody>
      </p:sp>
      <p:sp>
        <p:nvSpPr>
          <p:cNvPr id="29" name="Прямоугольник: скругленные противолежащие углы 28"/>
          <p:cNvSpPr/>
          <p:nvPr/>
        </p:nvSpPr>
        <p:spPr>
          <a:xfrm>
            <a:off x="155428" y="5879903"/>
            <a:ext cx="34954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ИГРАЕМ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16" y="1001849"/>
            <a:ext cx="3003231" cy="26985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73" y="3680051"/>
            <a:ext cx="3003230" cy="2162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827413"/>
            <a:ext cx="3216624" cy="290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3732129"/>
            <a:ext cx="3216624" cy="2121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7" y="3646267"/>
            <a:ext cx="3349495" cy="2196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6" y="443598"/>
            <a:ext cx="3349496" cy="32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3680662"/>
            <a:ext cx="2630187" cy="1949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1280989"/>
            <a:ext cx="2630187" cy="2437157"/>
          </a:xfrm>
          <a:prstGeom prst="rect">
            <a:avLst/>
          </a:prstGeom>
        </p:spPr>
      </p:pic>
      <p:sp>
        <p:nvSpPr>
          <p:cNvPr id="10" name="Прямоугольник: скругленные противолежащие углы 9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РУ</a:t>
            </a:r>
            <a:endParaRPr lang="ru-RU" sz="54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871" y="3694996"/>
            <a:ext cx="2938738" cy="2101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33" y="752191"/>
            <a:ext cx="2938738" cy="2943627"/>
          </a:xfrm>
          <a:prstGeom prst="rect">
            <a:avLst/>
          </a:prstGeom>
        </p:spPr>
      </p:pic>
      <p:sp>
        <p:nvSpPr>
          <p:cNvPr id="11" name="Прямоугольник: скругленные противолежащие углы 10"/>
          <p:cNvSpPr/>
          <p:nvPr/>
        </p:nvSpPr>
        <p:spPr>
          <a:xfrm>
            <a:off x="162152" y="5901400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ГРУ</a:t>
            </a:r>
            <a:endParaRPr lang="ru-RU" sz="5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45" y="633310"/>
            <a:ext cx="3135076" cy="282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53" y="3463164"/>
            <a:ext cx="3135076" cy="2333802"/>
          </a:xfrm>
          <a:prstGeom prst="rect">
            <a:avLst/>
          </a:prstGeom>
        </p:spPr>
      </p:pic>
      <p:sp>
        <p:nvSpPr>
          <p:cNvPr id="12" name="Прямоугольник: скругленные противолежащие углы 11"/>
          <p:cNvSpPr/>
          <p:nvPr/>
        </p:nvSpPr>
        <p:spPr>
          <a:xfrm>
            <a:off x="162152" y="5877081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ГРУЗ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430400"/>
            <a:ext cx="3214386" cy="295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3382201"/>
            <a:ext cx="3214386" cy="2414765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/>
          <p:cNvSpPr/>
          <p:nvPr/>
        </p:nvSpPr>
        <p:spPr>
          <a:xfrm>
            <a:off x="162152" y="5887830"/>
            <a:ext cx="36097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+mj-lt"/>
              </a:rPr>
              <a:t>ЗАГРУЗИТЬ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7" name="Полилиния: фигура 16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РУ</a:t>
            </a:r>
          </a:p>
        </p:txBody>
      </p:sp>
      <p:sp>
        <p:nvSpPr>
          <p:cNvPr id="18" name="Полилиния: фигура 17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: фигура 18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ГР</a:t>
            </a:r>
            <a:r>
              <a:rPr lang="ru-RU" sz="4800" b="1" dirty="0">
                <a:solidFill>
                  <a:schemeClr val="bg1"/>
                </a:solidFill>
              </a:rPr>
              <a:t>У</a:t>
            </a:r>
            <a:endParaRPr lang="ru-RU" sz="4800" b="1" kern="1200" dirty="0">
              <a:solidFill>
                <a:schemeClr val="bg1"/>
              </a:solidFill>
            </a:endParaRP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ГР</a:t>
            </a:r>
            <a:r>
              <a:rPr lang="ru-RU" sz="4800" b="1" dirty="0">
                <a:solidFill>
                  <a:schemeClr val="bg1"/>
                </a:solidFill>
              </a:rPr>
              <a:t>УЗ</a:t>
            </a:r>
            <a:endParaRPr lang="ru-RU" sz="4800" b="1" kern="1200" dirty="0">
              <a:solidFill>
                <a:schemeClr val="bg1"/>
              </a:solidFill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ЗА</a:t>
            </a:r>
            <a:r>
              <a:rPr lang="ru-RU" sz="4800" b="1" kern="1200" dirty="0">
                <a:solidFill>
                  <a:srgbClr val="FFC000"/>
                </a:solidFill>
              </a:rPr>
              <a:t>ГР</a:t>
            </a:r>
            <a:r>
              <a:rPr lang="ru-RU" sz="4800" b="1" kern="1200" dirty="0"/>
              <a:t>УЗИТЬ</a:t>
            </a:r>
          </a:p>
        </p:txBody>
      </p:sp>
    </p:spTree>
    <p:extLst>
      <p:ext uri="{BB962C8B-B14F-4D97-AF65-F5344CB8AC3E}">
        <p14:creationId xmlns:p14="http://schemas.microsoft.com/office/powerpoint/2010/main" val="20587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14" y="1358895"/>
            <a:ext cx="2677178" cy="24168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97" y="3765740"/>
            <a:ext cx="2677179" cy="17925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9" name="Полилиния: фигура 18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РО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ТР</a:t>
            </a:r>
            <a:r>
              <a:rPr lang="ru-RU" sz="4800" b="1" kern="1200" dirty="0">
                <a:solidFill>
                  <a:schemeClr val="bg1"/>
                </a:solidFill>
              </a:rPr>
              <a:t>О</a:t>
            </a:r>
            <a:endParaRPr lang="ru-RU" sz="4800" b="1" kern="1200" dirty="0">
              <a:solidFill>
                <a:srgbClr val="FFC000"/>
              </a:solidFill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kern="1200" dirty="0">
                <a:solidFill>
                  <a:srgbClr val="FFC000"/>
                </a:solidFill>
              </a:rPr>
              <a:t>СТР</a:t>
            </a:r>
            <a:r>
              <a:rPr lang="ru-RU" sz="4800" b="1" kern="1200" dirty="0"/>
              <a:t>О</a:t>
            </a:r>
            <a:endParaRPr lang="ru-RU" sz="4800" b="1" kern="1200" dirty="0">
              <a:solidFill>
                <a:srgbClr val="FFC000"/>
              </a:solidFill>
            </a:endParaRPr>
          </a:p>
        </p:txBody>
      </p:sp>
      <p:sp>
        <p:nvSpPr>
          <p:cNvPr id="24" name="Полилиния: фигура 23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: фигура 24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dirty="0"/>
              <a:t>О</a:t>
            </a:r>
            <a:r>
              <a:rPr lang="ru-RU" sz="4800" b="1" dirty="0">
                <a:solidFill>
                  <a:srgbClr val="FFC000"/>
                </a:solidFill>
              </a:rPr>
              <a:t>СТР</a:t>
            </a:r>
            <a:r>
              <a:rPr lang="ru-RU" sz="4800" b="1" dirty="0"/>
              <a:t>ОВ</a:t>
            </a:r>
            <a:endParaRPr lang="ru-RU" sz="4800" b="1" kern="1200" dirty="0"/>
          </a:p>
        </p:txBody>
      </p:sp>
      <p:sp>
        <p:nvSpPr>
          <p:cNvPr id="26" name="Прямоугольник: скругленные противолежащие углы 25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РО</a:t>
            </a:r>
          </a:p>
        </p:txBody>
      </p:sp>
      <p:sp>
        <p:nvSpPr>
          <p:cNvPr id="27" name="Прямоугольник: скругленные противолежащие углы 26"/>
          <p:cNvSpPr/>
          <p:nvPr/>
        </p:nvSpPr>
        <p:spPr>
          <a:xfrm>
            <a:off x="151943" y="5890974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ТРО</a:t>
            </a:r>
          </a:p>
        </p:txBody>
      </p:sp>
      <p:sp>
        <p:nvSpPr>
          <p:cNvPr id="28" name="Прямоугольник: скругленные противолежащие углы 27"/>
          <p:cNvSpPr/>
          <p:nvPr/>
        </p:nvSpPr>
        <p:spPr>
          <a:xfrm>
            <a:off x="145903" y="5888949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СТРО</a:t>
            </a:r>
          </a:p>
        </p:txBody>
      </p:sp>
      <p:sp>
        <p:nvSpPr>
          <p:cNvPr id="29" name="Прямоугольник: скругленные противолежащие углы 28"/>
          <p:cNvSpPr/>
          <p:nvPr/>
        </p:nvSpPr>
        <p:spPr>
          <a:xfrm>
            <a:off x="145903" y="5881751"/>
            <a:ext cx="34954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ОСТРОВ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16" y="1001849"/>
            <a:ext cx="3003231" cy="26985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73" y="3680051"/>
            <a:ext cx="3003230" cy="2162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827413"/>
            <a:ext cx="3216624" cy="290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3732129"/>
            <a:ext cx="3216624" cy="2121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7" y="3646267"/>
            <a:ext cx="3349495" cy="2196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6" y="443598"/>
            <a:ext cx="3349496" cy="32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3680662"/>
            <a:ext cx="2630187" cy="1949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1280989"/>
            <a:ext cx="2630187" cy="2437157"/>
          </a:xfrm>
          <a:prstGeom prst="rect">
            <a:avLst/>
          </a:prstGeom>
        </p:spPr>
      </p:pic>
      <p:sp>
        <p:nvSpPr>
          <p:cNvPr id="10" name="Прямоугольник: скругленные противолежащие углы 9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РЕ</a:t>
            </a:r>
            <a:endParaRPr lang="ru-RU" sz="54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871" y="3694996"/>
            <a:ext cx="2938738" cy="2101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33" y="752191"/>
            <a:ext cx="2938738" cy="2943627"/>
          </a:xfrm>
          <a:prstGeom prst="rect">
            <a:avLst/>
          </a:prstGeom>
        </p:spPr>
      </p:pic>
      <p:sp>
        <p:nvSpPr>
          <p:cNvPr id="11" name="Прямоугольник: скругленные противолежащие углы 10"/>
          <p:cNvSpPr/>
          <p:nvPr/>
        </p:nvSpPr>
        <p:spPr>
          <a:xfrm>
            <a:off x="162152" y="5877081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ГРЕ</a:t>
            </a:r>
            <a:endParaRPr lang="ru-RU" sz="5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45" y="633310"/>
            <a:ext cx="3135076" cy="282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53" y="3463164"/>
            <a:ext cx="3135076" cy="2333802"/>
          </a:xfrm>
          <a:prstGeom prst="rect">
            <a:avLst/>
          </a:prstGeom>
        </p:spPr>
      </p:pic>
      <p:sp>
        <p:nvSpPr>
          <p:cNvPr id="12" name="Прямоугольник: скругленные противолежащие углы 11"/>
          <p:cNvSpPr/>
          <p:nvPr/>
        </p:nvSpPr>
        <p:spPr>
          <a:xfrm>
            <a:off x="144930" y="5877081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ГРЕТЬ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430400"/>
            <a:ext cx="3214386" cy="295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3382201"/>
            <a:ext cx="3214386" cy="2414765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/>
          <p:cNvSpPr/>
          <p:nvPr/>
        </p:nvSpPr>
        <p:spPr>
          <a:xfrm>
            <a:off x="144930" y="5879569"/>
            <a:ext cx="36097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ПОГРЕТЬ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7" name="Полилиния: фигура 16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РЕ</a:t>
            </a:r>
          </a:p>
        </p:txBody>
      </p:sp>
      <p:sp>
        <p:nvSpPr>
          <p:cNvPr id="18" name="Полилиния: фигура 17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: фигура 18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ГР</a:t>
            </a:r>
            <a:r>
              <a:rPr lang="ru-RU" sz="4800" b="1" kern="1200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ГР</a:t>
            </a:r>
            <a:r>
              <a:rPr lang="ru-RU" sz="4800" b="1" kern="1200" dirty="0">
                <a:solidFill>
                  <a:schemeClr val="bg1"/>
                </a:solidFill>
              </a:rPr>
              <a:t>ЕТЬ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ПО</a:t>
            </a:r>
            <a:r>
              <a:rPr lang="ru-RU" sz="4800" b="1" kern="1200" dirty="0">
                <a:solidFill>
                  <a:srgbClr val="FFC000"/>
                </a:solidFill>
              </a:rPr>
              <a:t>ГР</a:t>
            </a:r>
            <a:r>
              <a:rPr lang="ru-RU" sz="4800" b="1" kern="1200" dirty="0"/>
              <a:t>ЕТЬ</a:t>
            </a:r>
          </a:p>
        </p:txBody>
      </p:sp>
    </p:spTree>
    <p:extLst>
      <p:ext uri="{BB962C8B-B14F-4D97-AF65-F5344CB8AC3E}">
        <p14:creationId xmlns:p14="http://schemas.microsoft.com/office/powerpoint/2010/main" val="39378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14" y="1358895"/>
            <a:ext cx="2677178" cy="24168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97" y="3765740"/>
            <a:ext cx="2677179" cy="17925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9" name="Полилиния: фигура 18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ЛА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КЛ</a:t>
            </a:r>
            <a:r>
              <a:rPr lang="ru-RU" sz="4800" b="1" kern="1200" dirty="0">
                <a:solidFill>
                  <a:schemeClr val="bg1"/>
                </a:solidFill>
              </a:rPr>
              <a:t>А</a:t>
            </a:r>
            <a:endParaRPr lang="ru-RU" sz="4800" b="1" kern="1200" dirty="0">
              <a:solidFill>
                <a:srgbClr val="FFC000"/>
              </a:solidFill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kern="1200" dirty="0">
                <a:solidFill>
                  <a:srgbClr val="FFC000"/>
                </a:solidFill>
              </a:rPr>
              <a:t>СКЛ</a:t>
            </a:r>
            <a:r>
              <a:rPr lang="ru-RU" sz="4800" b="1" kern="1200" dirty="0"/>
              <a:t>А</a:t>
            </a:r>
            <a:endParaRPr lang="ru-RU" sz="4800" b="1" kern="1200" dirty="0">
              <a:solidFill>
                <a:srgbClr val="FFC000"/>
              </a:solidFill>
            </a:endParaRPr>
          </a:p>
        </p:txBody>
      </p:sp>
      <p:sp>
        <p:nvSpPr>
          <p:cNvPr id="24" name="Полилиния: фигура 23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: фигура 24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dirty="0">
                <a:solidFill>
                  <a:srgbClr val="FFC000"/>
                </a:solidFill>
              </a:rPr>
              <a:t>СКЛ</a:t>
            </a:r>
            <a:r>
              <a:rPr lang="ru-RU" sz="4800" b="1" dirty="0"/>
              <a:t>АД</a:t>
            </a:r>
            <a:endParaRPr lang="ru-RU" sz="4800" b="1" kern="1200" dirty="0"/>
          </a:p>
        </p:txBody>
      </p:sp>
      <p:sp>
        <p:nvSpPr>
          <p:cNvPr id="26" name="Прямоугольник: скругленные противолежащие углы 25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ЛА</a:t>
            </a:r>
          </a:p>
        </p:txBody>
      </p:sp>
      <p:sp>
        <p:nvSpPr>
          <p:cNvPr id="27" name="Прямоугольник: скругленные противолежащие углы 26"/>
          <p:cNvSpPr/>
          <p:nvPr/>
        </p:nvSpPr>
        <p:spPr>
          <a:xfrm>
            <a:off x="152627" y="5889428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КЛА</a:t>
            </a:r>
          </a:p>
        </p:txBody>
      </p:sp>
      <p:sp>
        <p:nvSpPr>
          <p:cNvPr id="28" name="Прямоугольник: скругленные противолежащие углы 27"/>
          <p:cNvSpPr/>
          <p:nvPr/>
        </p:nvSpPr>
        <p:spPr>
          <a:xfrm>
            <a:off x="155428" y="5878057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СКЛА</a:t>
            </a:r>
          </a:p>
        </p:txBody>
      </p:sp>
      <p:sp>
        <p:nvSpPr>
          <p:cNvPr id="29" name="Прямоугольник: скругленные противолежащие углы 28"/>
          <p:cNvSpPr/>
          <p:nvPr/>
        </p:nvSpPr>
        <p:spPr>
          <a:xfrm>
            <a:off x="152627" y="5876657"/>
            <a:ext cx="34954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СКЛАД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16" y="1001849"/>
            <a:ext cx="3003231" cy="26985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73" y="3680051"/>
            <a:ext cx="3003230" cy="2162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827413"/>
            <a:ext cx="3216624" cy="290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3732129"/>
            <a:ext cx="3216624" cy="2121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7" y="3646267"/>
            <a:ext cx="3349495" cy="2196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6" y="443598"/>
            <a:ext cx="3349496" cy="3202669"/>
          </a:xfrm>
          <a:prstGeom prst="rect">
            <a:avLst/>
          </a:prstGeom>
        </p:spPr>
      </p:pic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5" y="5911682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2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1261889"/>
            <a:ext cx="8877300" cy="429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be-BY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http://img-fotki.yandex.ru/get/6745/16969765.234/0_904d3_9ed1091_orig.png</a:t>
            </a:r>
            <a:r>
              <a:rPr lang="be-BY" dirty="0">
                <a:ea typeface="Calibri" panose="020F0502020204030204" pitchFamily="34" charset="0"/>
                <a:cs typeface="Times New Roman" panose="02020603050405020304" pitchFamily="18" charset="0"/>
              </a:rPr>
              <a:t>  матрешка</a:t>
            </a:r>
          </a:p>
          <a:p>
            <a:pPr>
              <a:spcAft>
                <a:spcPts val="800"/>
              </a:spcAft>
            </a:pPr>
            <a:r>
              <a:rPr lang="be-BY" u="sng" dirty="0">
                <a:hlinkClick r:id="rId3"/>
              </a:rPr>
              <a:t>http://img-fotki.yandex.ru/get/6747/16969765.234/0_904d1_5eb13578_orig.png</a:t>
            </a:r>
            <a:r>
              <a:rPr lang="be-BY" dirty="0"/>
              <a:t> матрешка</a:t>
            </a:r>
          </a:p>
          <a:p>
            <a:r>
              <a:rPr lang="en-US" u="sng" dirty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>
                <a:hlinkClick r:id="rId4"/>
              </a:rPr>
              <a:t>content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foto</a:t>
            </a:r>
            <a:r>
              <a:rPr lang="ru-RU" u="sng" dirty="0">
                <a:hlinkClick r:id="rId4"/>
              </a:rPr>
              <a:t>.</a:t>
            </a:r>
            <a:r>
              <a:rPr lang="en-US" u="sng" dirty="0">
                <a:hlinkClick r:id="rId4"/>
              </a:rPr>
              <a:t>mail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ru</a:t>
            </a:r>
            <a:r>
              <a:rPr lang="ru-RU" u="sng" dirty="0">
                <a:hlinkClick r:id="rId4"/>
              </a:rPr>
              <a:t>/</a:t>
            </a:r>
            <a:r>
              <a:rPr lang="en-US" u="sng" dirty="0">
                <a:hlinkClick r:id="rId4"/>
              </a:rPr>
              <a:t>mail</a:t>
            </a:r>
            <a:r>
              <a:rPr lang="ru-RU" u="sng" dirty="0">
                <a:hlinkClick r:id="rId4"/>
              </a:rPr>
              <a:t>/</a:t>
            </a:r>
            <a:r>
              <a:rPr lang="en-US" u="sng" dirty="0" err="1">
                <a:hlinkClick r:id="rId4"/>
              </a:rPr>
              <a:t>olegrob</a:t>
            </a:r>
            <a:r>
              <a:rPr lang="ru-RU" u="sng" dirty="0">
                <a:hlinkClick r:id="rId4"/>
              </a:rPr>
              <a:t>1/_</a:t>
            </a:r>
            <a:r>
              <a:rPr lang="en-US" u="sng" dirty="0">
                <a:hlinkClick r:id="rId4"/>
              </a:rPr>
              <a:t>blogs</a:t>
            </a:r>
            <a:r>
              <a:rPr lang="ru-RU" u="sng" dirty="0">
                <a:hlinkClick r:id="rId4"/>
              </a:rPr>
              <a:t>/</a:t>
            </a:r>
            <a:r>
              <a:rPr lang="en-US" u="sng" dirty="0" err="1">
                <a:hlinkClick r:id="rId4"/>
              </a:rPr>
              <a:t>i</a:t>
            </a:r>
            <a:r>
              <a:rPr lang="ru-RU" u="sng" dirty="0">
                <a:hlinkClick r:id="rId4"/>
              </a:rPr>
              <a:t>-1044.</a:t>
            </a:r>
            <a:r>
              <a:rPr lang="en-US" u="sng" dirty="0">
                <a:hlinkClick r:id="rId4"/>
              </a:rPr>
              <a:t>jpg</a:t>
            </a:r>
            <a:r>
              <a:rPr lang="ru-RU" dirty="0"/>
              <a:t> матрешка</a:t>
            </a:r>
          </a:p>
          <a:p>
            <a:r>
              <a:rPr lang="ru-RU" u="sng" dirty="0">
                <a:hlinkClick r:id="rId5"/>
              </a:rPr>
              <a:t>http://img1.liveinternet.ru/images/foto/c/1/apps/4/925/4925679_matreshka22.jpg</a:t>
            </a:r>
            <a:r>
              <a:rPr lang="ru-RU" dirty="0"/>
              <a:t> матрешка</a:t>
            </a:r>
          </a:p>
          <a:p>
            <a:r>
              <a:rPr lang="ru-RU" u="sng" dirty="0">
                <a:hlinkClick r:id="rId6"/>
              </a:rPr>
              <a:t>https://s-media-cache-ak0.pinimg.com/564x/0b/08/d3/0b08d3b10b9b869407f5434820d0ad15.jpg</a:t>
            </a:r>
            <a:r>
              <a:rPr lang="ru-RU" dirty="0"/>
              <a:t> матрешка</a:t>
            </a:r>
          </a:p>
          <a:p>
            <a:r>
              <a:rPr lang="ru-RU" u="sng" dirty="0">
                <a:hlinkClick r:id="rId7"/>
              </a:rPr>
              <a:t>http://enclav.ru/wp-content/uploads/2016/02/Matreshka-sinyaya.jpg</a:t>
            </a:r>
            <a:endParaRPr lang="ru-RU" dirty="0"/>
          </a:p>
          <a:p>
            <a:r>
              <a:rPr lang="ru-RU" u="sng" dirty="0">
                <a:hlinkClick r:id="rId8"/>
              </a:rPr>
              <a:t>http://img0.liveinternet.ru/images/foto/c/1/apps/4/925/4925678_matreshka21.jpg</a:t>
            </a:r>
            <a:r>
              <a:rPr lang="ru-RU" dirty="0"/>
              <a:t> </a:t>
            </a:r>
          </a:p>
          <a:p>
            <a:r>
              <a:rPr lang="ru-RU" u="sng" dirty="0">
                <a:hlinkClick r:id="rId9"/>
              </a:rPr>
              <a:t>http://img0.liveinternet.ru/images/foto/c/1/apps/4/925/4925680_matreshka23.jpg</a:t>
            </a:r>
            <a:r>
              <a:rPr lang="ru-RU" dirty="0"/>
              <a:t> </a:t>
            </a:r>
          </a:p>
          <a:p>
            <a:r>
              <a:rPr lang="ru-RU" u="sng" dirty="0">
                <a:hlinkClick r:id="rId10"/>
              </a:rPr>
              <a:t>http://textile43.ru/assets/images/news/m2.png</a:t>
            </a:r>
            <a:r>
              <a:rPr lang="ru-RU" dirty="0"/>
              <a:t> </a:t>
            </a:r>
          </a:p>
          <a:p>
            <a:r>
              <a:rPr lang="ru-RU" u="sng" dirty="0">
                <a:hlinkClick r:id="rId11"/>
              </a:rPr>
              <a:t>http://img-fotki.yandex.ru/get/6503/47407354.6ac/0_e3068_35a37f1d_orig.png</a:t>
            </a:r>
            <a:r>
              <a:rPr lang="ru-RU" dirty="0"/>
              <a:t> орнамент</a:t>
            </a:r>
          </a:p>
          <a:p>
            <a:r>
              <a:rPr lang="ru-RU" u="sng" dirty="0">
                <a:hlinkClick r:id="rId12"/>
              </a:rPr>
              <a:t>http://forchel.ru/5756-alfavit-v-stile-gzhel.html</a:t>
            </a:r>
            <a:r>
              <a:rPr lang="ru-RU" dirty="0"/>
              <a:t> алфавит</a:t>
            </a:r>
          </a:p>
          <a:p>
            <a:pPr>
              <a:spcAft>
                <a:spcPts val="800"/>
              </a:spcAft>
            </a:pPr>
            <a:endParaRPr lang="ru-R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изогнутая влево 2">
            <a:hlinkClick r:id="rId13" action="ppaction://hlinksldjump"/>
          </p:cNvPr>
          <p:cNvSpPr/>
          <p:nvPr/>
        </p:nvSpPr>
        <p:spPr>
          <a:xfrm>
            <a:off x="8220075" y="5219700"/>
            <a:ext cx="723899" cy="997077"/>
          </a:xfrm>
          <a:prstGeom prst="curvedLeftArrow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25400" stA="32000" endPos="28000" dist="8889" dir="5400000" sy="-100000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3680662"/>
            <a:ext cx="2630187" cy="1949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1280989"/>
            <a:ext cx="2630187" cy="2437157"/>
          </a:xfrm>
          <a:prstGeom prst="rect">
            <a:avLst/>
          </a:prstGeom>
        </p:spPr>
      </p:pic>
      <p:sp>
        <p:nvSpPr>
          <p:cNvPr id="10" name="Прямоугольник: скругленные противолежащие углы 9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РА</a:t>
            </a:r>
            <a:endParaRPr lang="ru-RU" sz="54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871" y="3694996"/>
            <a:ext cx="2938738" cy="2101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33" y="752191"/>
            <a:ext cx="2938738" cy="2943627"/>
          </a:xfrm>
          <a:prstGeom prst="rect">
            <a:avLst/>
          </a:prstGeom>
        </p:spPr>
      </p:pic>
      <p:sp>
        <p:nvSpPr>
          <p:cNvPr id="11" name="Прямоугольник: скругленные противолежащие углы 10"/>
          <p:cNvSpPr/>
          <p:nvPr/>
        </p:nvSpPr>
        <p:spPr>
          <a:xfrm>
            <a:off x="162075" y="5879903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ТРА</a:t>
            </a:r>
            <a:endParaRPr lang="ru-RU" sz="5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45" y="633310"/>
            <a:ext cx="3135076" cy="282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53" y="3463164"/>
            <a:ext cx="3135076" cy="2333802"/>
          </a:xfrm>
          <a:prstGeom prst="rect">
            <a:avLst/>
          </a:prstGeom>
        </p:spPr>
      </p:pic>
      <p:sp>
        <p:nvSpPr>
          <p:cNvPr id="12" name="Прямоугольник: скругленные противолежащие углы 11"/>
          <p:cNvSpPr/>
          <p:nvPr/>
        </p:nvSpPr>
        <p:spPr>
          <a:xfrm>
            <a:off x="161998" y="5879903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+mj-lt"/>
              </a:rPr>
              <a:t>C</a:t>
            </a:r>
            <a:r>
              <a:rPr lang="be-BY" sz="5400" b="1" dirty="0">
                <a:latin typeface="+mj-lt"/>
              </a:rPr>
              <a:t>ТРА</a:t>
            </a:r>
            <a:endParaRPr lang="ru-RU" sz="5400" b="1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430400"/>
            <a:ext cx="3214386" cy="295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3382201"/>
            <a:ext cx="3214386" cy="2414765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/>
          <p:cNvSpPr/>
          <p:nvPr/>
        </p:nvSpPr>
        <p:spPr>
          <a:xfrm>
            <a:off x="161921" y="5879903"/>
            <a:ext cx="3148314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+mj-lt"/>
              </a:rPr>
              <a:t>C</a:t>
            </a:r>
            <a:r>
              <a:rPr lang="be-BY" sz="5400" b="1" dirty="0">
                <a:latin typeface="+mj-lt"/>
              </a:rPr>
              <a:t>ТРАНА</a:t>
            </a:r>
            <a:endParaRPr lang="ru-RU" sz="5400" b="1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7" name="Полилиния: фигура 16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РА</a:t>
            </a:r>
          </a:p>
        </p:txBody>
      </p:sp>
      <p:sp>
        <p:nvSpPr>
          <p:cNvPr id="18" name="Полилиния: фигура 17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: фигура 18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ТР</a:t>
            </a:r>
            <a:r>
              <a:rPr lang="ru-RU" sz="4800" b="1" kern="1200" dirty="0"/>
              <a:t>А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СТР</a:t>
            </a:r>
            <a:r>
              <a:rPr lang="ru-RU" sz="4800" b="1" kern="1200" dirty="0"/>
              <a:t>А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СТР</a:t>
            </a:r>
            <a:r>
              <a:rPr lang="ru-RU" sz="4800" b="1" kern="1200" dirty="0"/>
              <a:t>АНА</a:t>
            </a:r>
          </a:p>
        </p:txBody>
      </p:sp>
    </p:spTree>
    <p:extLst>
      <p:ext uri="{BB962C8B-B14F-4D97-AF65-F5344CB8AC3E}">
        <p14:creationId xmlns:p14="http://schemas.microsoft.com/office/powerpoint/2010/main" val="11171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14" y="1358895"/>
            <a:ext cx="2677178" cy="24168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97" y="3765740"/>
            <a:ext cx="2677179" cy="17925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9" name="Полилиния: фигура 18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ДР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ДР</a:t>
            </a:r>
            <a:r>
              <a:rPr lang="ru-RU" sz="4800" b="1" kern="1200" dirty="0"/>
              <a:t>О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ДР</a:t>
            </a:r>
            <a:r>
              <a:rPr lang="ru-RU" sz="4800" b="1" kern="1200" dirty="0"/>
              <a:t>ОЖЬ</a:t>
            </a:r>
          </a:p>
        </p:txBody>
      </p:sp>
      <p:sp>
        <p:nvSpPr>
          <p:cNvPr id="24" name="Полилиния: фигура 23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: фигура 24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dirty="0">
                <a:solidFill>
                  <a:srgbClr val="FFC000"/>
                </a:solidFill>
              </a:rPr>
              <a:t>ДР</a:t>
            </a:r>
            <a:r>
              <a:rPr lang="ru-RU" sz="4800" b="1" dirty="0"/>
              <a:t>ОЖИТ</a:t>
            </a:r>
            <a:endParaRPr lang="ru-RU" sz="4800" b="1" kern="1200" dirty="0"/>
          </a:p>
        </p:txBody>
      </p:sp>
      <p:sp>
        <p:nvSpPr>
          <p:cNvPr id="26" name="Прямоугольник: скругленные противолежащие углы 25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ДР</a:t>
            </a:r>
          </a:p>
        </p:txBody>
      </p:sp>
      <p:sp>
        <p:nvSpPr>
          <p:cNvPr id="27" name="Прямоугольник: скругленные противолежащие углы 26"/>
          <p:cNvSpPr/>
          <p:nvPr/>
        </p:nvSpPr>
        <p:spPr>
          <a:xfrm>
            <a:off x="162152" y="5869522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ДРО</a:t>
            </a:r>
          </a:p>
        </p:txBody>
      </p:sp>
      <p:sp>
        <p:nvSpPr>
          <p:cNvPr id="28" name="Прямоугольник: скругленные противолежащие углы 27"/>
          <p:cNvSpPr/>
          <p:nvPr/>
        </p:nvSpPr>
        <p:spPr>
          <a:xfrm>
            <a:off x="162152" y="5876190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ДРОЖЬ</a:t>
            </a:r>
          </a:p>
        </p:txBody>
      </p:sp>
      <p:sp>
        <p:nvSpPr>
          <p:cNvPr id="29" name="Прямоугольник: скругленные противолежащие углы 28"/>
          <p:cNvSpPr/>
          <p:nvPr/>
        </p:nvSpPr>
        <p:spPr>
          <a:xfrm>
            <a:off x="49420" y="5860902"/>
            <a:ext cx="34954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ДРОЖИТ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16" y="1001849"/>
            <a:ext cx="3003231" cy="26985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73" y="3680051"/>
            <a:ext cx="3003230" cy="2162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827413"/>
            <a:ext cx="3216624" cy="290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3732129"/>
            <a:ext cx="3216624" cy="2121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7" y="3646267"/>
            <a:ext cx="3349495" cy="2196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6" y="443598"/>
            <a:ext cx="3349496" cy="32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3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3680662"/>
            <a:ext cx="2630187" cy="1949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1280989"/>
            <a:ext cx="2630187" cy="2437157"/>
          </a:xfrm>
          <a:prstGeom prst="rect">
            <a:avLst/>
          </a:prstGeom>
        </p:spPr>
      </p:pic>
      <p:sp>
        <p:nvSpPr>
          <p:cNvPr id="10" name="Прямоугольник: скругленные противолежащие углы 9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ВО</a:t>
            </a:r>
            <a:endParaRPr lang="ru-RU" sz="54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871" y="3694996"/>
            <a:ext cx="2938738" cy="2101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33" y="752191"/>
            <a:ext cx="2938738" cy="2943627"/>
          </a:xfrm>
          <a:prstGeom prst="rect">
            <a:avLst/>
          </a:prstGeom>
        </p:spPr>
      </p:pic>
      <p:sp>
        <p:nvSpPr>
          <p:cNvPr id="11" name="Прямоугольник: скругленные противолежащие углы 10"/>
          <p:cNvSpPr/>
          <p:nvPr/>
        </p:nvSpPr>
        <p:spPr>
          <a:xfrm>
            <a:off x="150577" y="5882433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ТВО</a:t>
            </a:r>
            <a:endParaRPr lang="ru-RU" sz="5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45" y="633310"/>
            <a:ext cx="3135076" cy="282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53" y="3463164"/>
            <a:ext cx="3135076" cy="2333802"/>
          </a:xfrm>
          <a:prstGeom prst="rect">
            <a:avLst/>
          </a:prstGeom>
        </p:spPr>
      </p:pic>
      <p:sp>
        <p:nvSpPr>
          <p:cNvPr id="12" name="Прямоугольник: скругленные противолежащие углы 11"/>
          <p:cNvSpPr/>
          <p:nvPr/>
        </p:nvSpPr>
        <p:spPr>
          <a:xfrm>
            <a:off x="157301" y="5875937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+mj-lt"/>
              </a:rPr>
              <a:t>C</a:t>
            </a:r>
            <a:r>
              <a:rPr lang="be-BY" sz="5400" b="1" dirty="0">
                <a:latin typeface="+mj-lt"/>
              </a:rPr>
              <a:t>ТВО</a:t>
            </a:r>
            <a:endParaRPr lang="ru-RU" sz="5400" b="1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430400"/>
            <a:ext cx="3214386" cy="295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3382201"/>
            <a:ext cx="3214386" cy="2414765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/>
          <p:cNvSpPr/>
          <p:nvPr/>
        </p:nvSpPr>
        <p:spPr>
          <a:xfrm>
            <a:off x="150577" y="5875709"/>
            <a:ext cx="36097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ДЕТСТВО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7" name="Полилиния: фигура 16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ВО</a:t>
            </a:r>
          </a:p>
        </p:txBody>
      </p:sp>
      <p:sp>
        <p:nvSpPr>
          <p:cNvPr id="18" name="Полилиния: фигура 17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: фигура 18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ТВ</a:t>
            </a:r>
            <a:r>
              <a:rPr lang="ru-RU" sz="4800" b="1" kern="1200" dirty="0"/>
              <a:t>О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СТВ</a:t>
            </a:r>
            <a:r>
              <a:rPr lang="ru-RU" sz="4800" b="1" kern="1200" dirty="0"/>
              <a:t>О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ДЕ</a:t>
            </a:r>
            <a:r>
              <a:rPr lang="ru-RU" sz="4800" b="1" kern="1200" dirty="0">
                <a:solidFill>
                  <a:srgbClr val="FFC000"/>
                </a:solidFill>
              </a:rPr>
              <a:t>ТСТВ</a:t>
            </a:r>
            <a:r>
              <a:rPr lang="ru-RU" sz="4800" b="1" kern="1200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3024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14" y="1358895"/>
            <a:ext cx="2677178" cy="24168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97" y="3765740"/>
            <a:ext cx="2677179" cy="17925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9" name="Полилиния: фигура 18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ВЗД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dirty="0">
                <a:solidFill>
                  <a:srgbClr val="FFC000"/>
                </a:solidFill>
              </a:rPr>
              <a:t>ВЗД</a:t>
            </a:r>
            <a:r>
              <a:rPr lang="ru-RU" sz="4800" b="1" dirty="0">
                <a:solidFill>
                  <a:schemeClr val="bg1"/>
                </a:solidFill>
              </a:rPr>
              <a:t>О</a:t>
            </a:r>
            <a:endParaRPr lang="ru-RU" sz="4800" b="1" kern="1200" dirty="0"/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dirty="0">
                <a:solidFill>
                  <a:srgbClr val="FFC000"/>
                </a:solidFill>
              </a:rPr>
              <a:t>ВЗД</a:t>
            </a:r>
            <a:r>
              <a:rPr lang="ru-RU" sz="4800" b="1" dirty="0">
                <a:solidFill>
                  <a:schemeClr val="bg1"/>
                </a:solidFill>
              </a:rPr>
              <a:t>ОХ</a:t>
            </a:r>
            <a:endParaRPr lang="ru-RU" sz="4800" b="1" kern="1200" dirty="0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: фигура 24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dirty="0">
                <a:solidFill>
                  <a:srgbClr val="FFC000"/>
                </a:solidFill>
              </a:rPr>
              <a:t>ВЗД</a:t>
            </a:r>
            <a:r>
              <a:rPr lang="ru-RU" sz="4800" b="1" dirty="0"/>
              <a:t>О</a:t>
            </a:r>
            <a:r>
              <a:rPr lang="ru-RU" sz="4800" b="1" dirty="0">
                <a:solidFill>
                  <a:srgbClr val="FFC000"/>
                </a:solidFill>
              </a:rPr>
              <a:t>ХН</a:t>
            </a:r>
            <a:r>
              <a:rPr lang="ru-RU" sz="4800" b="1" dirty="0"/>
              <a:t>У</a:t>
            </a:r>
            <a:endParaRPr lang="ru-RU" sz="4800" b="1" kern="1200" dirty="0"/>
          </a:p>
        </p:txBody>
      </p:sp>
      <p:sp>
        <p:nvSpPr>
          <p:cNvPr id="26" name="Прямоугольник: скругленные противолежащие углы 25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ВЗД</a:t>
            </a:r>
          </a:p>
        </p:txBody>
      </p:sp>
      <p:sp>
        <p:nvSpPr>
          <p:cNvPr id="27" name="Прямоугольник: скругленные противолежащие углы 26"/>
          <p:cNvSpPr/>
          <p:nvPr/>
        </p:nvSpPr>
        <p:spPr>
          <a:xfrm>
            <a:off x="151943" y="5879903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ВЗДО</a:t>
            </a:r>
          </a:p>
        </p:txBody>
      </p:sp>
      <p:sp>
        <p:nvSpPr>
          <p:cNvPr id="28" name="Прямоугольник: скругленные противолежащие углы 27"/>
          <p:cNvSpPr/>
          <p:nvPr/>
        </p:nvSpPr>
        <p:spPr>
          <a:xfrm>
            <a:off x="155428" y="5886432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ВЗДОХ</a:t>
            </a:r>
          </a:p>
        </p:txBody>
      </p:sp>
      <p:sp>
        <p:nvSpPr>
          <p:cNvPr id="29" name="Прямоугольник: скругленные противолежащие углы 28"/>
          <p:cNvSpPr/>
          <p:nvPr/>
        </p:nvSpPr>
        <p:spPr>
          <a:xfrm>
            <a:off x="145219" y="5881014"/>
            <a:ext cx="34954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>
                <a:latin typeface="+mj-lt"/>
              </a:rPr>
              <a:t>ВЗДОХНУ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16" y="1001849"/>
            <a:ext cx="3003231" cy="26985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73" y="3680051"/>
            <a:ext cx="3003230" cy="2162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827413"/>
            <a:ext cx="3216624" cy="290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3732129"/>
            <a:ext cx="3216624" cy="2121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7" y="3646267"/>
            <a:ext cx="3349495" cy="2196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6" y="443598"/>
            <a:ext cx="3349496" cy="32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3680662"/>
            <a:ext cx="2630187" cy="1949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1280989"/>
            <a:ext cx="2630187" cy="2437157"/>
          </a:xfrm>
          <a:prstGeom prst="rect">
            <a:avLst/>
          </a:prstGeom>
        </p:spPr>
      </p:pic>
      <p:sp>
        <p:nvSpPr>
          <p:cNvPr id="10" name="Прямоугольник: скругленные противолежащие углы 9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ЕЛ</a:t>
            </a:r>
            <a:endParaRPr lang="ru-RU" sz="54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871" y="3694996"/>
            <a:ext cx="2938738" cy="2101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33" y="752191"/>
            <a:ext cx="2938738" cy="2943627"/>
          </a:xfrm>
          <a:prstGeom prst="rect">
            <a:avLst/>
          </a:prstGeom>
        </p:spPr>
      </p:pic>
      <p:sp>
        <p:nvSpPr>
          <p:cNvPr id="11" name="Прямоугольник: скругленные противолежащие углы 10"/>
          <p:cNvSpPr/>
          <p:nvPr/>
        </p:nvSpPr>
        <p:spPr>
          <a:xfrm>
            <a:off x="156459" y="5879903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ПЕЛ</a:t>
            </a:r>
            <a:endParaRPr lang="ru-RU" sz="5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45" y="633310"/>
            <a:ext cx="3135076" cy="282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53" y="3463164"/>
            <a:ext cx="3135076" cy="2333802"/>
          </a:xfrm>
          <a:prstGeom prst="rect">
            <a:avLst/>
          </a:prstGeom>
        </p:spPr>
      </p:pic>
      <p:sp>
        <p:nvSpPr>
          <p:cNvPr id="12" name="Прямоугольник: скругленные противолежащие углы 11"/>
          <p:cNvSpPr/>
          <p:nvPr/>
        </p:nvSpPr>
        <p:spPr>
          <a:xfrm>
            <a:off x="153335" y="5889267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СПЕЛ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430400"/>
            <a:ext cx="3214386" cy="295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3382201"/>
            <a:ext cx="3214386" cy="2414765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/>
          <p:cNvSpPr/>
          <p:nvPr/>
        </p:nvSpPr>
        <p:spPr>
          <a:xfrm>
            <a:off x="153195" y="5878459"/>
            <a:ext cx="36097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УСПЕЛ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7" name="Полилиния: фигура 16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ЕЛ</a:t>
            </a:r>
          </a:p>
        </p:txBody>
      </p:sp>
      <p:sp>
        <p:nvSpPr>
          <p:cNvPr id="18" name="Полилиния: фигура 17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: фигура 18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chemeClr val="bg1"/>
                </a:solidFill>
              </a:rPr>
              <a:t>ПЕЛ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СП</a:t>
            </a:r>
            <a:r>
              <a:rPr lang="ru-RU" sz="4800" b="1" kern="1200" dirty="0">
                <a:solidFill>
                  <a:schemeClr val="bg1"/>
                </a:solidFill>
              </a:rPr>
              <a:t>ЕЛ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У</a:t>
            </a:r>
            <a:r>
              <a:rPr lang="ru-RU" sz="4800" b="1" kern="1200" dirty="0">
                <a:solidFill>
                  <a:srgbClr val="FFC000"/>
                </a:solidFill>
              </a:rPr>
              <a:t>СП</a:t>
            </a:r>
            <a:r>
              <a:rPr lang="ru-RU" sz="4800" b="1" kern="1200" dirty="0"/>
              <a:t>ЕЛ</a:t>
            </a:r>
          </a:p>
        </p:txBody>
      </p:sp>
    </p:spTree>
    <p:extLst>
      <p:ext uri="{BB962C8B-B14F-4D97-AF65-F5344CB8AC3E}">
        <p14:creationId xmlns:p14="http://schemas.microsoft.com/office/powerpoint/2010/main" val="31025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14" y="1358895"/>
            <a:ext cx="2677178" cy="24168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97" y="3765740"/>
            <a:ext cx="2677179" cy="17925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9" name="Полилиния: фигура 18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АР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chemeClr val="bg1"/>
                </a:solidFill>
              </a:rPr>
              <a:t>ШАР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dirty="0">
                <a:solidFill>
                  <a:schemeClr val="bg1"/>
                </a:solidFill>
              </a:rPr>
              <a:t>ША</a:t>
            </a:r>
            <a:r>
              <a:rPr lang="ru-RU" sz="4800" b="1" dirty="0">
                <a:solidFill>
                  <a:srgbClr val="FFC000"/>
                </a:solidFill>
              </a:rPr>
              <a:t>РФ</a:t>
            </a:r>
            <a:endParaRPr lang="ru-RU" sz="4800" b="1" kern="1200" dirty="0"/>
          </a:p>
        </p:txBody>
      </p:sp>
      <p:sp>
        <p:nvSpPr>
          <p:cNvPr id="24" name="Полилиния: фигура 23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: фигура 24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dirty="0"/>
              <a:t>ША</a:t>
            </a:r>
            <a:r>
              <a:rPr lang="ru-RU" sz="4800" b="1" dirty="0">
                <a:solidFill>
                  <a:srgbClr val="FFC000"/>
                </a:solidFill>
              </a:rPr>
              <a:t>РФ</a:t>
            </a:r>
            <a:r>
              <a:rPr lang="ru-RU" sz="4800" b="1" dirty="0"/>
              <a:t>ИК</a:t>
            </a:r>
            <a:endParaRPr lang="ru-RU" sz="4800" b="1" kern="1200" dirty="0"/>
          </a:p>
        </p:txBody>
      </p:sp>
      <p:sp>
        <p:nvSpPr>
          <p:cNvPr id="26" name="Прямоугольник: скругленные противолежащие углы 25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АР</a:t>
            </a:r>
          </a:p>
        </p:txBody>
      </p:sp>
      <p:sp>
        <p:nvSpPr>
          <p:cNvPr id="27" name="Прямоугольник: скругленные противолежащие углы 26"/>
          <p:cNvSpPr/>
          <p:nvPr/>
        </p:nvSpPr>
        <p:spPr>
          <a:xfrm>
            <a:off x="162152" y="5878343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ШАР</a:t>
            </a:r>
          </a:p>
        </p:txBody>
      </p:sp>
      <p:sp>
        <p:nvSpPr>
          <p:cNvPr id="28" name="Прямоугольник: скругленные противолежащие углы 27"/>
          <p:cNvSpPr/>
          <p:nvPr/>
        </p:nvSpPr>
        <p:spPr>
          <a:xfrm>
            <a:off x="155428" y="5887090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ШАРФ</a:t>
            </a:r>
          </a:p>
        </p:txBody>
      </p:sp>
      <p:sp>
        <p:nvSpPr>
          <p:cNvPr id="29" name="Прямоугольник: скругленные противолежащие углы 28"/>
          <p:cNvSpPr/>
          <p:nvPr/>
        </p:nvSpPr>
        <p:spPr>
          <a:xfrm>
            <a:off x="155428" y="5879686"/>
            <a:ext cx="34954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ШАРФИК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16" y="1001849"/>
            <a:ext cx="3003231" cy="26985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73" y="3680051"/>
            <a:ext cx="3003230" cy="2162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827413"/>
            <a:ext cx="3216624" cy="290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3732129"/>
            <a:ext cx="3216624" cy="2121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7" y="3646267"/>
            <a:ext cx="3349495" cy="2196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6" y="443598"/>
            <a:ext cx="3349496" cy="32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3680662"/>
            <a:ext cx="2630187" cy="1949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16" y="1280989"/>
            <a:ext cx="2630187" cy="2437157"/>
          </a:xfrm>
          <a:prstGeom prst="rect">
            <a:avLst/>
          </a:prstGeom>
        </p:spPr>
      </p:pic>
      <p:sp>
        <p:nvSpPr>
          <p:cNvPr id="10" name="Прямоугольник: скругленные противолежащие углы 9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ТО</a:t>
            </a:r>
            <a:endParaRPr lang="ru-RU" sz="54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871" y="3694996"/>
            <a:ext cx="2938738" cy="2101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33" y="752191"/>
            <a:ext cx="2938738" cy="2943627"/>
          </a:xfrm>
          <a:prstGeom prst="rect">
            <a:avLst/>
          </a:prstGeom>
        </p:spPr>
      </p:pic>
      <p:sp>
        <p:nvSpPr>
          <p:cNvPr id="11" name="Прямоугольник: скругленные противолежащие углы 10"/>
          <p:cNvSpPr/>
          <p:nvPr/>
        </p:nvSpPr>
        <p:spPr>
          <a:xfrm>
            <a:off x="162152" y="5880900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5400" b="1" dirty="0">
                <a:latin typeface="+mj-lt"/>
              </a:rPr>
              <a:t>СТО</a:t>
            </a:r>
            <a:endParaRPr lang="ru-RU" sz="5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45" y="633310"/>
            <a:ext cx="3135076" cy="282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53" y="3463164"/>
            <a:ext cx="3135076" cy="2333802"/>
          </a:xfrm>
          <a:prstGeom prst="rect">
            <a:avLst/>
          </a:prstGeom>
        </p:spPr>
      </p:pic>
      <p:sp>
        <p:nvSpPr>
          <p:cNvPr id="12" name="Прямоугольник: скругленные противолежащие углы 11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СТОЛ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430400"/>
            <a:ext cx="3214386" cy="295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3" y="3382201"/>
            <a:ext cx="3214386" cy="2414765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/>
          <p:cNvSpPr/>
          <p:nvPr/>
        </p:nvSpPr>
        <p:spPr>
          <a:xfrm>
            <a:off x="160371" y="5877081"/>
            <a:ext cx="36097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СТОЛИК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7" name="Полилиния: фигура 16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ТО</a:t>
            </a:r>
          </a:p>
        </p:txBody>
      </p:sp>
      <p:sp>
        <p:nvSpPr>
          <p:cNvPr id="18" name="Полилиния: фигура 17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: фигура 18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СТ</a:t>
            </a:r>
            <a:r>
              <a:rPr lang="ru-RU" sz="4800" b="1" kern="1200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СТ</a:t>
            </a:r>
            <a:r>
              <a:rPr lang="ru-RU" sz="4800" b="1" kern="1200" dirty="0">
                <a:solidFill>
                  <a:schemeClr val="bg1"/>
                </a:solidFill>
              </a:rPr>
              <a:t>ОЛ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СТ</a:t>
            </a:r>
            <a:r>
              <a:rPr lang="ru-RU" sz="4800" b="1" kern="1200" dirty="0"/>
              <a:t>ОЛИК</a:t>
            </a:r>
          </a:p>
        </p:txBody>
      </p:sp>
    </p:spTree>
    <p:extLst>
      <p:ext uri="{BB962C8B-B14F-4D97-AF65-F5344CB8AC3E}">
        <p14:creationId xmlns:p14="http://schemas.microsoft.com/office/powerpoint/2010/main" val="26290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14" y="1358895"/>
            <a:ext cx="2677178" cy="24168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97" y="3765740"/>
            <a:ext cx="2677179" cy="17925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20748" y="633310"/>
            <a:ext cx="5791758" cy="647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b="1" dirty="0">
                <a:latin typeface="+mj-lt"/>
              </a:rPr>
              <a:t>ВНИМАТЕЛЬНО ПРОЧ</a:t>
            </a:r>
            <a:r>
              <a:rPr lang="ru-RU" b="1" dirty="0">
                <a:latin typeface="+mj-lt"/>
              </a:rPr>
              <a:t>ИТАЙ. ОТЧЁТЛИВО ПРОИЗНОСИ КАЖДЫЙ ЗВУК</a:t>
            </a:r>
          </a:p>
        </p:txBody>
      </p:sp>
      <p:sp>
        <p:nvSpPr>
          <p:cNvPr id="19" name="Полилиния: фигура 18"/>
          <p:cNvSpPr/>
          <p:nvPr/>
        </p:nvSpPr>
        <p:spPr>
          <a:xfrm>
            <a:off x="3873504" y="1664781"/>
            <a:ext cx="4560426" cy="780851"/>
          </a:xfrm>
          <a:custGeom>
            <a:avLst/>
            <a:gdLst>
              <a:gd name="connsiteX0" fmla="*/ 0 w 4560426"/>
              <a:gd name="connsiteY0" fmla="*/ 78085 h 780851"/>
              <a:gd name="connsiteX1" fmla="*/ 78085 w 4560426"/>
              <a:gd name="connsiteY1" fmla="*/ 0 h 780851"/>
              <a:gd name="connsiteX2" fmla="*/ 4482341 w 4560426"/>
              <a:gd name="connsiteY2" fmla="*/ 0 h 780851"/>
              <a:gd name="connsiteX3" fmla="*/ 4560426 w 4560426"/>
              <a:gd name="connsiteY3" fmla="*/ 78085 h 780851"/>
              <a:gd name="connsiteX4" fmla="*/ 4560426 w 4560426"/>
              <a:gd name="connsiteY4" fmla="*/ 702766 h 780851"/>
              <a:gd name="connsiteX5" fmla="*/ 4482341 w 4560426"/>
              <a:gd name="connsiteY5" fmla="*/ 780851 h 780851"/>
              <a:gd name="connsiteX6" fmla="*/ 78085 w 4560426"/>
              <a:gd name="connsiteY6" fmla="*/ 780851 h 780851"/>
              <a:gd name="connsiteX7" fmla="*/ 0 w 4560426"/>
              <a:gd name="connsiteY7" fmla="*/ 702766 h 780851"/>
              <a:gd name="connsiteX8" fmla="*/ 0 w 4560426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0426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482341" y="0"/>
                </a:lnTo>
                <a:cubicBezTo>
                  <a:pt x="4525466" y="0"/>
                  <a:pt x="4560426" y="34960"/>
                  <a:pt x="4560426" y="78085"/>
                </a:cubicBezTo>
                <a:lnTo>
                  <a:pt x="4560426" y="702766"/>
                </a:lnTo>
                <a:cubicBezTo>
                  <a:pt x="4560426" y="745891"/>
                  <a:pt x="4525466" y="780851"/>
                  <a:pt x="4482341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/>
              <a:t>РО</a:t>
            </a:r>
          </a:p>
        </p:txBody>
      </p:sp>
      <p:sp>
        <p:nvSpPr>
          <p:cNvPr id="20" name="Полилиния: фигура 19"/>
          <p:cNvSpPr/>
          <p:nvPr/>
        </p:nvSpPr>
        <p:spPr>
          <a:xfrm>
            <a:off x="6107998" y="2445633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/>
          <p:cNvSpPr/>
          <p:nvPr/>
        </p:nvSpPr>
        <p:spPr>
          <a:xfrm>
            <a:off x="3919805" y="2757974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kern="1200" dirty="0">
                <a:solidFill>
                  <a:srgbClr val="FFC000"/>
                </a:solidFill>
              </a:rPr>
              <a:t>КР</a:t>
            </a:r>
            <a:r>
              <a:rPr lang="ru-RU" sz="4800" b="1" kern="1200" dirty="0"/>
              <a:t>О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6107998" y="3538825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/>
          <p:cNvSpPr/>
          <p:nvPr/>
        </p:nvSpPr>
        <p:spPr>
          <a:xfrm>
            <a:off x="3919805" y="3851166"/>
            <a:ext cx="4467825" cy="780851"/>
          </a:xfrm>
          <a:custGeom>
            <a:avLst/>
            <a:gdLst>
              <a:gd name="connsiteX0" fmla="*/ 0 w 4467825"/>
              <a:gd name="connsiteY0" fmla="*/ 78085 h 780851"/>
              <a:gd name="connsiteX1" fmla="*/ 78085 w 4467825"/>
              <a:gd name="connsiteY1" fmla="*/ 0 h 780851"/>
              <a:gd name="connsiteX2" fmla="*/ 4389740 w 4467825"/>
              <a:gd name="connsiteY2" fmla="*/ 0 h 780851"/>
              <a:gd name="connsiteX3" fmla="*/ 4467825 w 4467825"/>
              <a:gd name="connsiteY3" fmla="*/ 78085 h 780851"/>
              <a:gd name="connsiteX4" fmla="*/ 4467825 w 4467825"/>
              <a:gd name="connsiteY4" fmla="*/ 702766 h 780851"/>
              <a:gd name="connsiteX5" fmla="*/ 4389740 w 4467825"/>
              <a:gd name="connsiteY5" fmla="*/ 780851 h 780851"/>
              <a:gd name="connsiteX6" fmla="*/ 78085 w 4467825"/>
              <a:gd name="connsiteY6" fmla="*/ 780851 h 780851"/>
              <a:gd name="connsiteX7" fmla="*/ 0 w 4467825"/>
              <a:gd name="connsiteY7" fmla="*/ 702766 h 780851"/>
              <a:gd name="connsiteX8" fmla="*/ 0 w 4467825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7825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89740" y="0"/>
                </a:lnTo>
                <a:cubicBezTo>
                  <a:pt x="4432865" y="0"/>
                  <a:pt x="4467825" y="34960"/>
                  <a:pt x="4467825" y="78085"/>
                </a:cubicBezTo>
                <a:lnTo>
                  <a:pt x="4467825" y="702766"/>
                </a:lnTo>
                <a:cubicBezTo>
                  <a:pt x="4467825" y="745891"/>
                  <a:pt x="4432865" y="780851"/>
                  <a:pt x="4389740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dirty="0">
                <a:solidFill>
                  <a:srgbClr val="FFC000"/>
                </a:solidFill>
              </a:rPr>
              <a:t>КР</a:t>
            </a:r>
            <a:r>
              <a:rPr lang="ru-RU" sz="4800" b="1" dirty="0"/>
              <a:t>ОЮ</a:t>
            </a:r>
            <a:endParaRPr lang="ru-RU" sz="4800" b="1" kern="1200" dirty="0"/>
          </a:p>
        </p:txBody>
      </p:sp>
      <p:sp>
        <p:nvSpPr>
          <p:cNvPr id="24" name="Полилиния: фигура 23"/>
          <p:cNvSpPr/>
          <p:nvPr/>
        </p:nvSpPr>
        <p:spPr>
          <a:xfrm>
            <a:off x="6107998" y="4632017"/>
            <a:ext cx="91440" cy="3123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234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: фигура 24"/>
          <p:cNvSpPr/>
          <p:nvPr/>
        </p:nvSpPr>
        <p:spPr>
          <a:xfrm>
            <a:off x="3931377" y="4944358"/>
            <a:ext cx="4444681" cy="780851"/>
          </a:xfrm>
          <a:custGeom>
            <a:avLst/>
            <a:gdLst>
              <a:gd name="connsiteX0" fmla="*/ 0 w 4444681"/>
              <a:gd name="connsiteY0" fmla="*/ 78085 h 780851"/>
              <a:gd name="connsiteX1" fmla="*/ 78085 w 4444681"/>
              <a:gd name="connsiteY1" fmla="*/ 0 h 780851"/>
              <a:gd name="connsiteX2" fmla="*/ 4366596 w 4444681"/>
              <a:gd name="connsiteY2" fmla="*/ 0 h 780851"/>
              <a:gd name="connsiteX3" fmla="*/ 4444681 w 4444681"/>
              <a:gd name="connsiteY3" fmla="*/ 78085 h 780851"/>
              <a:gd name="connsiteX4" fmla="*/ 4444681 w 4444681"/>
              <a:gd name="connsiteY4" fmla="*/ 702766 h 780851"/>
              <a:gd name="connsiteX5" fmla="*/ 4366596 w 4444681"/>
              <a:gd name="connsiteY5" fmla="*/ 780851 h 780851"/>
              <a:gd name="connsiteX6" fmla="*/ 78085 w 4444681"/>
              <a:gd name="connsiteY6" fmla="*/ 780851 h 780851"/>
              <a:gd name="connsiteX7" fmla="*/ 0 w 4444681"/>
              <a:gd name="connsiteY7" fmla="*/ 702766 h 780851"/>
              <a:gd name="connsiteX8" fmla="*/ 0 w 4444681"/>
              <a:gd name="connsiteY8" fmla="*/ 78085 h 7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4681" h="780851">
                <a:moveTo>
                  <a:pt x="0" y="78085"/>
                </a:moveTo>
                <a:cubicBezTo>
                  <a:pt x="0" y="34960"/>
                  <a:pt x="34960" y="0"/>
                  <a:pt x="78085" y="0"/>
                </a:cubicBezTo>
                <a:lnTo>
                  <a:pt x="4366596" y="0"/>
                </a:lnTo>
                <a:cubicBezTo>
                  <a:pt x="4409721" y="0"/>
                  <a:pt x="4444681" y="34960"/>
                  <a:pt x="4444681" y="78085"/>
                </a:cubicBezTo>
                <a:lnTo>
                  <a:pt x="4444681" y="702766"/>
                </a:lnTo>
                <a:cubicBezTo>
                  <a:pt x="4444681" y="745891"/>
                  <a:pt x="4409721" y="780851"/>
                  <a:pt x="4366596" y="780851"/>
                </a:cubicBezTo>
                <a:lnTo>
                  <a:pt x="78085" y="780851"/>
                </a:lnTo>
                <a:cubicBezTo>
                  <a:pt x="34960" y="780851"/>
                  <a:pt x="0" y="745891"/>
                  <a:pt x="0" y="702766"/>
                </a:cubicBezTo>
                <a:lnTo>
                  <a:pt x="0" y="780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50" tIns="205750" rIns="205750" bIns="20575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800" b="1" dirty="0"/>
              <a:t>О</a:t>
            </a:r>
            <a:r>
              <a:rPr lang="ru-RU" sz="4800" b="1" dirty="0">
                <a:solidFill>
                  <a:srgbClr val="FFC000"/>
                </a:solidFill>
              </a:rPr>
              <a:t>ТКР</a:t>
            </a:r>
            <a:r>
              <a:rPr lang="ru-RU" sz="4800" b="1" dirty="0"/>
              <a:t>ОЮ</a:t>
            </a:r>
            <a:endParaRPr lang="ru-RU" sz="4800" b="1" kern="1200" dirty="0"/>
          </a:p>
        </p:txBody>
      </p:sp>
      <p:sp>
        <p:nvSpPr>
          <p:cNvPr id="26" name="Прямоугольник: скругленные противолежащие углы 25"/>
          <p:cNvSpPr/>
          <p:nvPr/>
        </p:nvSpPr>
        <p:spPr>
          <a:xfrm>
            <a:off x="162152" y="5879903"/>
            <a:ext cx="3148314" cy="79286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РО</a:t>
            </a:r>
          </a:p>
        </p:txBody>
      </p:sp>
      <p:sp>
        <p:nvSpPr>
          <p:cNvPr id="27" name="Прямоугольник: скругленные противолежащие углы 26"/>
          <p:cNvSpPr/>
          <p:nvPr/>
        </p:nvSpPr>
        <p:spPr>
          <a:xfrm>
            <a:off x="162152" y="5874303"/>
            <a:ext cx="3148314" cy="79286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КРО</a:t>
            </a:r>
          </a:p>
        </p:txBody>
      </p:sp>
      <p:sp>
        <p:nvSpPr>
          <p:cNvPr id="28" name="Прямоугольник: скругленные противолежащие углы 27"/>
          <p:cNvSpPr/>
          <p:nvPr/>
        </p:nvSpPr>
        <p:spPr>
          <a:xfrm>
            <a:off x="162152" y="5872809"/>
            <a:ext cx="3148314" cy="79286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КРОЮ</a:t>
            </a:r>
          </a:p>
        </p:txBody>
      </p:sp>
      <p:sp>
        <p:nvSpPr>
          <p:cNvPr id="29" name="Прямоугольник: скругленные противолежащие углы 28"/>
          <p:cNvSpPr/>
          <p:nvPr/>
        </p:nvSpPr>
        <p:spPr>
          <a:xfrm>
            <a:off x="162152" y="5875427"/>
            <a:ext cx="3495448" cy="79286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+mj-lt"/>
              </a:rPr>
              <a:t>ОТКРОЮ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16" y="1001849"/>
            <a:ext cx="3003231" cy="26985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73" y="3680051"/>
            <a:ext cx="3003230" cy="2162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827413"/>
            <a:ext cx="3216624" cy="290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3" y="3732129"/>
            <a:ext cx="3216624" cy="2121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7" y="3646267"/>
            <a:ext cx="3349495" cy="2196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6" y="443598"/>
            <a:ext cx="3349496" cy="32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C00000"/>
      </a:hlink>
      <a:folHlink>
        <a:srgbClr val="85DFD0"/>
      </a:folHlink>
    </a:clrScheme>
    <a:fontScheme name="Другая 3">
      <a:majorFont>
        <a:latin typeface="Sitka Text"/>
        <a:ea typeface=""/>
        <a:cs typeface=""/>
      </a:majorFont>
      <a:minorFont>
        <a:latin typeface="Times New Roman"/>
        <a:ea typeface=""/>
        <a:cs typeface="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312</Words>
  <Application>Microsoft Office PowerPoint</Application>
  <PresentationFormat>Экран (4:3)</PresentationFormat>
  <Paragraphs>144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Sitka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Артём Кулаков</cp:lastModifiedBy>
  <cp:revision>22</cp:revision>
  <dcterms:created xsi:type="dcterms:W3CDTF">2016-07-11T14:36:03Z</dcterms:created>
  <dcterms:modified xsi:type="dcterms:W3CDTF">2016-07-11T19:03:54Z</dcterms:modified>
</cp:coreProperties>
</file>